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308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58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58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58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588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4568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588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570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Self-evaluation </a:t>
            </a:r>
            <a:r>
              <a:rPr lang="en-GB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of master curricula</a:t>
            </a:r>
            <a:endParaRPr lang="en-GB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Gabriella Farkas, Kurt Glock</a:t>
            </a:r>
          </a:p>
          <a:p>
            <a:r>
              <a:rPr lang="en-GB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Óbuda University</a:t>
            </a:r>
          </a:p>
          <a:p>
            <a:r>
              <a:rPr lang="en-GB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Natural Resources and Life Sciences, Vienna</a:t>
            </a:r>
            <a:endParaRPr lang="en-GB" sz="18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Fifth Quality Assurance Committee meeting / 20th March 2019</a:t>
            </a:r>
            <a:endParaRPr lang="en-GB" sz="18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2" name="Picture 14" descr="BOKU_IWHW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1352" b="35258"/>
          <a:stretch>
            <a:fillRect/>
          </a:stretch>
        </p:blipFill>
        <p:spPr bwMode="auto">
          <a:xfrm>
            <a:off x="5072289" y="3657600"/>
            <a:ext cx="1328511" cy="133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010" b="17010"/>
          <a:stretch>
            <a:fillRect/>
          </a:stretch>
        </p:blipFill>
        <p:spPr bwMode="auto">
          <a:xfrm>
            <a:off x="2181225" y="3657600"/>
            <a:ext cx="24669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GB" sz="3600" smtClean="0">
                <a:solidFill>
                  <a:srgbClr val="002060"/>
                </a:solidFill>
                <a:latin typeface="Book Antiqua" panose="02040602050305030304" pitchFamily="18" charset="0"/>
              </a:rPr>
              <a:t>Self-evaluation list of master curriculum</a:t>
            </a:r>
            <a:endParaRPr lang="en-GB" sz="36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Participations: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>
                <a:latin typeface="Book Antiqua" panose="02040602050305030304" pitchFamily="18" charset="0"/>
              </a:rPr>
              <a:t>18. 02. 2019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Book Antiqua" panose="02040602050305030304" pitchFamily="18" charset="0"/>
              </a:rPr>
              <a:t>University of Nis, UNI </a:t>
            </a:r>
            <a:r>
              <a:rPr lang="en-GB" sz="2400" dirty="0" smtClean="0">
                <a:latin typeface="Book Antiqua" panose="02040602050305030304" pitchFamily="18" charset="0"/>
              </a:rPr>
              <a:t>(enrolled students: 22)</a:t>
            </a:r>
          </a:p>
          <a:p>
            <a:pPr lvl="1">
              <a:lnSpc>
                <a:spcPct val="150000"/>
              </a:lnSpc>
            </a:pPr>
            <a:r>
              <a:rPr lang="hu-HU" sz="2400" dirty="0" smtClean="0">
                <a:latin typeface="Book Antiqua" panose="02040602050305030304" pitchFamily="18" charset="0"/>
              </a:rPr>
              <a:t>07</a:t>
            </a:r>
            <a:r>
              <a:rPr lang="en-GB" sz="2400" dirty="0" smtClean="0">
                <a:latin typeface="Book Antiqua" panose="02040602050305030304" pitchFamily="18" charset="0"/>
              </a:rPr>
              <a:t>. 02. 2019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Book Antiqua" panose="02040602050305030304" pitchFamily="18" charset="0"/>
              </a:rPr>
              <a:t>University of </a:t>
            </a:r>
            <a:r>
              <a:rPr lang="en-GB" sz="2400" dirty="0" err="1" smtClean="0">
                <a:solidFill>
                  <a:schemeClr val="accent3">
                    <a:lumMod val="75000"/>
                  </a:schemeClr>
                </a:solidFill>
                <a:latin typeface="Book Antiqua" panose="02040602050305030304" pitchFamily="18" charset="0"/>
              </a:rPr>
              <a:t>Banja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Book Antiqua" panose="02040602050305030304" pitchFamily="18" charset="0"/>
              </a:rPr>
              <a:t> Luka, UBL </a:t>
            </a:r>
            <a:r>
              <a:rPr lang="en-GB" sz="2400" dirty="0" smtClean="0">
                <a:latin typeface="Book Antiqua" panose="02040602050305030304" pitchFamily="18" charset="0"/>
              </a:rPr>
              <a:t>(enrolled students: 15)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>
                <a:latin typeface="Book Antiqua" panose="02040602050305030304" pitchFamily="18" charset="0"/>
              </a:rPr>
              <a:t>11. 03. 2019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Book Antiqua" panose="02040602050305030304" pitchFamily="18" charset="0"/>
              </a:rPr>
              <a:t>University of Sarajevo</a:t>
            </a:r>
            <a:r>
              <a:rPr lang="en-GB" sz="2400" dirty="0" smtClean="0">
                <a:latin typeface="Book Antiqua" panose="02040602050305030304" pitchFamily="18" charset="0"/>
              </a:rPr>
              <a:t> (enrolled students: 19)</a:t>
            </a:r>
            <a:endParaRPr lang="en-GB" sz="2400" dirty="0" smtClean="0">
              <a:solidFill>
                <a:schemeClr val="accent3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GB" sz="3600" smtClean="0">
                <a:solidFill>
                  <a:srgbClr val="002060"/>
                </a:solidFill>
                <a:latin typeface="Book Antiqua" panose="02040602050305030304" pitchFamily="18" charset="0"/>
              </a:rPr>
              <a:t>Self-evaluation report of master curriculum</a:t>
            </a:r>
            <a:endParaRPr lang="en-GB" sz="36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Overall number of participants: 56</a:t>
            </a:r>
          </a:p>
          <a:p>
            <a:pPr>
              <a:buNone/>
            </a:pPr>
            <a:endParaRPr lang="en-GB" sz="280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Average number of participants ~19</a:t>
            </a:r>
          </a:p>
          <a:p>
            <a:pPr>
              <a:buNone/>
            </a:pPr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Common feautures in the reports</a:t>
            </a:r>
          </a:p>
          <a:p>
            <a:pPr lvl="1"/>
            <a:r>
              <a:rPr lang="en-GB" sz="1700" smtClean="0">
                <a:solidFill>
                  <a:srgbClr val="002060"/>
                </a:solidFill>
                <a:latin typeface="Book Antiqua" panose="02040602050305030304" pitchFamily="18" charset="0"/>
              </a:rPr>
              <a:t>Clearly defined study program</a:t>
            </a:r>
          </a:p>
          <a:p>
            <a:pPr lvl="1"/>
            <a:r>
              <a:rPr lang="en-GB" sz="1700" smtClean="0">
                <a:solidFill>
                  <a:srgbClr val="002060"/>
                </a:solidFill>
                <a:latin typeface="Book Antiqua" panose="02040602050305030304" pitchFamily="18" charset="0"/>
              </a:rPr>
              <a:t>Necessary knowledges and skills of the study program</a:t>
            </a:r>
          </a:p>
          <a:p>
            <a:pPr lvl="1"/>
            <a:r>
              <a:rPr lang="en-GB" sz="1700" smtClean="0">
                <a:solidFill>
                  <a:srgbClr val="002060"/>
                </a:solidFill>
                <a:latin typeface="Book Antiqua" panose="02040602050305030304" pitchFamily="18" charset="0"/>
              </a:rPr>
              <a:t>Subjects in the different semester</a:t>
            </a:r>
          </a:p>
          <a:p>
            <a:pPr lvl="1"/>
            <a:r>
              <a:rPr lang="en-GB" sz="1700" smtClean="0">
                <a:solidFill>
                  <a:srgbClr val="002060"/>
                </a:solidFill>
                <a:latin typeface="Book Antiqua" panose="02040602050305030304" pitchFamily="18" charset="0"/>
              </a:rPr>
              <a:t>Continuing education at doctoral studies</a:t>
            </a:r>
          </a:p>
          <a:p>
            <a:endParaRPr lang="en-GB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en-GB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6781800" y="2590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781800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6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general evaluation of master curriculum including following topics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do you rate the quality of teaching on the new master study programme?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do you assess the interest of teaching staff in the quality of master study programme?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Rate quality of teaching material.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did you access to literature?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Rate learning obligations.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working conditions.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Assessing the fulfilment of expectations regarding master curriculum.</a:t>
            </a:r>
          </a:p>
          <a:p>
            <a:pPr lvl="1"/>
            <a:endParaRPr lang="en-GB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endParaRPr lang="en-GB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3.79 – 4.86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229100" y="5089271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5082516"/>
              </p:ext>
            </p:extLst>
          </p:nvPr>
        </p:nvGraphicFramePr>
        <p:xfrm>
          <a:off x="4343400" y="46587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6400800" y="4419600"/>
            <a:ext cx="22098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GB" sz="3600" smtClean="0">
                <a:solidFill>
                  <a:srgbClr val="002060"/>
                </a:solidFill>
                <a:latin typeface="Book Antiqua" panose="02040602050305030304" pitchFamily="18" charset="0"/>
              </a:rPr>
              <a:t>Self-evaluation of master curriculum - results</a:t>
            </a:r>
            <a:endParaRPr lang="en-GB" sz="36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01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General expectations</a:t>
            </a:r>
          </a:p>
          <a:p>
            <a:pPr lvl="1"/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Overall impression</a:t>
            </a:r>
          </a:p>
          <a:p>
            <a:pPr lvl="1"/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Manner of presentation</a:t>
            </a:r>
          </a:p>
          <a:p>
            <a:pPr lvl="1"/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Scope of material</a:t>
            </a:r>
          </a:p>
          <a:p>
            <a:pPr lvl="1"/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Tempo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Laboratory equipment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Practical exercises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My expectations were met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3.42 – 4.91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GB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229100" y="46482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7748417"/>
              </p:ext>
            </p:extLst>
          </p:nvPr>
        </p:nvGraphicFramePr>
        <p:xfrm>
          <a:off x="4572000" y="37443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5943600" y="3505200"/>
            <a:ext cx="28956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GB" sz="3600" smtClean="0">
                <a:solidFill>
                  <a:srgbClr val="002060"/>
                </a:solidFill>
                <a:latin typeface="Book Antiqua" panose="02040602050305030304" pitchFamily="18" charset="0"/>
              </a:rPr>
              <a:t>Self-evaluation of master curriculum - results</a:t>
            </a:r>
            <a:endParaRPr lang="en-GB" sz="36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513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Possibility of participation in student mobility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do you rate your awareness of the possible scholarships and exchanges?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important do you consider the possibility of participation in study visits abroad?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do you assess the possibility for you to participate in study visits abroad?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 marL="0" indent="0">
              <a:buNone/>
            </a:pPr>
            <a:endParaRPr lang="en-GB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3.89 – 4.86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GB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229100" y="46482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9537631"/>
              </p:ext>
            </p:extLst>
          </p:nvPr>
        </p:nvGraphicFramePr>
        <p:xfrm>
          <a:off x="4572000" y="401432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6629400" y="3775170"/>
            <a:ext cx="22098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GB" sz="3600" smtClean="0">
                <a:solidFill>
                  <a:srgbClr val="002060"/>
                </a:solidFill>
                <a:latin typeface="Book Antiqua" panose="02040602050305030304" pitchFamily="18" charset="0"/>
              </a:rPr>
              <a:t>Self-evaluation of master curriculum - results</a:t>
            </a:r>
            <a:endParaRPr lang="en-GB" sz="36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Suggestions </a:t>
            </a:r>
            <a:r>
              <a:rPr lang="en-GB" sz="2800">
                <a:solidFill>
                  <a:srgbClr val="002060"/>
                </a:solidFill>
                <a:latin typeface="Book Antiqua" panose="02040602050305030304" pitchFamily="18" charset="0"/>
              </a:rPr>
              <a:t>for further </a:t>
            </a:r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improvements</a:t>
            </a:r>
            <a:endParaRPr lang="en-GB" sz="170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lvl="1"/>
            <a:r>
              <a:rPr lang="en-GB" sz="1700" smtClean="0">
                <a:solidFill>
                  <a:srgbClr val="002060"/>
                </a:solidFill>
                <a:latin typeface="Book Antiqua" panose="02040602050305030304" pitchFamily="18" charset="0"/>
              </a:rPr>
              <a:t>No further suggestions stated.</a:t>
            </a:r>
          </a:p>
          <a:p>
            <a:pPr marL="0" indent="0">
              <a:buNone/>
            </a:pPr>
            <a:endParaRPr lang="en-GB" sz="280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In general the results of the self-evaluation of master curriculum were </a:t>
            </a:r>
            <a:b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2800" b="1" i="1" smtClean="0">
                <a:solidFill>
                  <a:srgbClr val="002060"/>
                </a:solidFill>
                <a:latin typeface="Book Antiqua" panose="02040602050305030304" pitchFamily="18" charset="0"/>
              </a:rPr>
              <a:t>good-very good </a:t>
            </a:r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evaluated.</a:t>
            </a:r>
            <a:b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en-GB" sz="280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GB" sz="280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No further improvements are necessary.</a:t>
            </a:r>
            <a:endParaRPr lang="en-GB" sz="17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GB" sz="3600" smtClean="0">
                <a:solidFill>
                  <a:srgbClr val="002060"/>
                </a:solidFill>
                <a:latin typeface="Book Antiqua" panose="02040602050305030304" pitchFamily="18" charset="0"/>
              </a:rPr>
              <a:t>Self-evaluation of master curriculum - results</a:t>
            </a:r>
            <a:endParaRPr lang="en-GB" sz="36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795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hu-HU" sz="17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hu-HU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hu-HU" sz="17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hu-HU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hu-HU" sz="4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hu-HU" sz="40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hu-HU" sz="4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Thank</a:t>
            </a:r>
            <a:r>
              <a:rPr lang="hu-HU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4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you</a:t>
            </a:r>
            <a:r>
              <a:rPr lang="hu-HU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4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hu-HU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4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your</a:t>
            </a:r>
            <a:r>
              <a:rPr lang="hu-HU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4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attention</a:t>
            </a:r>
            <a:r>
              <a:rPr lang="hu-HU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!</a:t>
            </a:r>
            <a:endParaRPr lang="en-GB" sz="40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hu-HU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Self-evaluation</a:t>
            </a:r>
            <a:r>
              <a:rPr lang="hu-HU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of </a:t>
            </a:r>
            <a:r>
              <a:rPr lang="hu-HU" sz="36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master</a:t>
            </a:r>
            <a:r>
              <a:rPr lang="hu-HU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curriculum - </a:t>
            </a:r>
            <a:r>
              <a:rPr lang="hu-HU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results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03920" y="1754187"/>
            <a:ext cx="4336160" cy="244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99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459</Words>
  <Application>Microsoft Office PowerPoint</Application>
  <PresentationFormat>Diavetítés a képernyőre (4:3 oldalarány)</PresentationFormat>
  <Paragraphs>131</Paragraphs>
  <Slides>8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 Theme</vt:lpstr>
      <vt:lpstr>Development of master curricula for natural disasters risk management in Western Balkan countries</vt:lpstr>
      <vt:lpstr>Self-evaluation list of master curriculum</vt:lpstr>
      <vt:lpstr>Self-evaluation report of master curriculum</vt:lpstr>
      <vt:lpstr>Self-evaluation of master curriculum - results</vt:lpstr>
      <vt:lpstr>Self-evaluation of master curriculum - results</vt:lpstr>
      <vt:lpstr>Self-evaluation of master curriculum - results</vt:lpstr>
      <vt:lpstr>Self-evaluation of master curriculum - results</vt:lpstr>
      <vt:lpstr>Self-evaluation of master curriculum - 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CseSa</cp:lastModifiedBy>
  <cp:revision>42</cp:revision>
  <dcterms:created xsi:type="dcterms:W3CDTF">2006-08-16T00:00:00Z</dcterms:created>
  <dcterms:modified xsi:type="dcterms:W3CDTF">2019-03-17T20:22:42Z</dcterms:modified>
</cp:coreProperties>
</file>